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Fira Sans" charset="1" panose="020B0503050000020004"/>
      <p:regular r:id="rId25"/>
    </p:embeddedFont>
    <p:embeddedFont>
      <p:font typeface="Fira Sans Bold" charset="1" panose="020B0803050000020004"/>
      <p:regular r:id="rId26"/>
    </p:embeddedFont>
    <p:embeddedFont>
      <p:font typeface="Fira Sans Ultra-Bold" charset="1" panose="020B0903050000020004"/>
      <p:regular r:id="rId27"/>
    </p:embeddedFont>
    <p:embeddedFont>
      <p:font typeface="Fira Sans Semi-Bold" charset="1" panose="020B0603050000020004"/>
      <p:regular r:id="rId28"/>
    </p:embeddedFont>
    <p:embeddedFont>
      <p:font typeface="Fira Sans Medium" charset="1" panose="020B0603050000020004"/>
      <p:regular r:id="rId29"/>
    </p:embeddedFont>
    <p:embeddedFont>
      <p:font typeface="Fira Sans Light" charset="1" panose="020B0403050000020004"/>
      <p:regular r:id="rId30"/>
    </p:embeddedFont>
    <p:embeddedFont>
      <p:font typeface="Canva Sans Bold" charset="1" panose="020B08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slide9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34443" y="1800721"/>
            <a:ext cx="7524857" cy="6685558"/>
            <a:chOff x="0" y="0"/>
            <a:chExt cx="10033143" cy="891407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270850"/>
              <a:ext cx="10033143" cy="3643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400"/>
                </a:lnSpc>
                <a:spcBef>
                  <a:spcPct val="0"/>
                </a:spcBef>
              </a:pPr>
              <a:r>
                <a:rPr lang="en-US" sz="3143" u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Name of Project: </a:t>
              </a:r>
              <a:r>
                <a:rPr lang="en-US" b="true" sz="3143" u="none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Exploring Smartphone Brands and Usage Preferences.</a:t>
              </a:r>
            </a:p>
            <a:p>
              <a:pPr algn="just" marL="0" indent="0" lvl="0">
                <a:lnSpc>
                  <a:spcPts val="4400"/>
                </a:lnSpc>
                <a:spcBef>
                  <a:spcPct val="0"/>
                </a:spcBef>
              </a:pPr>
              <a:r>
                <a:rPr lang="en-US" sz="3143" u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Team: Sainath,Sukesh,Srinivas,Kartik,Nandini</a:t>
              </a:r>
            </a:p>
            <a:p>
              <a:pPr algn="just" marL="0" indent="0" lvl="0">
                <a:lnSpc>
                  <a:spcPts val="4400"/>
                </a:lnSpc>
                <a:spcBef>
                  <a:spcPct val="0"/>
                </a:spcBef>
              </a:pPr>
              <a:r>
                <a:rPr lang="en-US" sz="3143" u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Date: November 25th, 2024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0"/>
              <a:ext cx="10033143" cy="4257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347"/>
                </a:lnSpc>
              </a:pPr>
              <a:r>
                <a:rPr lang="en-US" b="true" sz="11225" spc="336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FCA PROJECT</a:t>
              </a:r>
              <a:r>
                <a:rPr lang="en-US" b="true" sz="11225" spc="336" u="none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738345" y="1195892"/>
            <a:ext cx="10918940" cy="9455310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01" t="0" r="-33761" b="-1356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05179" y="8090781"/>
            <a:ext cx="4742962" cy="4392438"/>
            <a:chOff x="0" y="0"/>
            <a:chExt cx="5800804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008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00804">
                  <a:moveTo>
                    <a:pt x="4250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50134" y="5372100"/>
                  </a:lnTo>
                  <a:lnTo>
                    <a:pt x="5800804" y="2686050"/>
                  </a:lnTo>
                  <a:lnTo>
                    <a:pt x="425013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3602767" y="-3778684"/>
            <a:ext cx="10210354" cy="6226137"/>
            <a:chOff x="0" y="0"/>
            <a:chExt cx="8809804" cy="537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098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09803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974851"/>
            <a:ext cx="17994093" cy="8181625"/>
          </a:xfrm>
          <a:prstGeom prst="rect">
            <a:avLst/>
          </a:prstGeom>
          <a:solidFill>
            <a:srgbClr val="EDECE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439126" y="3385909"/>
            <a:ext cx="9848874" cy="6017864"/>
          </a:xfrm>
          <a:custGeom>
            <a:avLst/>
            <a:gdLst/>
            <a:ahLst/>
            <a:cxnLst/>
            <a:rect r="r" b="b" t="t" l="l"/>
            <a:pathLst>
              <a:path h="6017864" w="9848874">
                <a:moveTo>
                  <a:pt x="0" y="0"/>
                </a:moveTo>
                <a:lnTo>
                  <a:pt x="9848874" y="0"/>
                </a:lnTo>
                <a:lnTo>
                  <a:pt x="9848874" y="6017864"/>
                </a:lnTo>
                <a:lnTo>
                  <a:pt x="0" y="60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8" t="0" r="-123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379" y="139699"/>
            <a:ext cx="10666597" cy="183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  <a:spcBef>
                <a:spcPct val="0"/>
              </a:spcBef>
            </a:pPr>
            <a:r>
              <a:rPr lang="en-US" b="true" sz="650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Most Frequently Used Smartphone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997797"/>
            <a:ext cx="8439126" cy="5663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sz="1890" spc="-3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b="true" sz="1890" spc="-37" u="sng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Key Insights: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b="true" sz="1890" spc="-37" u="sng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Camera: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sz="1890" spc="-3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One of the most frequently used features, chosen by 30% of respondents, for photography and video recording.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b="true" sz="1890" spc="-37" u="sng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Social Media: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sz="1890" spc="-3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Most users spend significant time on apps like Instagram, WhatsApp, and YouTube.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b="true" sz="1890" spc="-37" u="sng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Gaming: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sz="1890" spc="-3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20% of users prioritize gaming capabilities, especially on devices with high performance.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b="true" sz="1890" spc="-37" u="sng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Other Features: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sz="1890" spc="-3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Battery life, streaming, and productivity tools are also valued by some users.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b="true" sz="1890" spc="-37" u="sng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Trends: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sz="1890" spc="-3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Camera and social media usage dominate, reflecting the importance of smartphones as tools for creativity and connection.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r>
              <a:rPr lang="en-US" sz="1890" spc="-37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Gaming is a key feature for younger demographics or users looking for entertainment.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305925"/>
            <a:ext cx="19280880" cy="1312977"/>
            <a:chOff x="0" y="0"/>
            <a:chExt cx="25707840" cy="1750636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66088" cy="1750636"/>
            </a:xfrm>
            <a:custGeom>
              <a:avLst/>
              <a:gdLst/>
              <a:ahLst/>
              <a:cxnLst/>
              <a:rect r="r" b="b" t="t" l="l"/>
              <a:pathLst>
                <a:path h="1750636" w="3066088">
                  <a:moveTo>
                    <a:pt x="0" y="0"/>
                  </a:moveTo>
                  <a:lnTo>
                    <a:pt x="3066088" y="0"/>
                  </a:lnTo>
                  <a:lnTo>
                    <a:pt x="3066088" y="1750636"/>
                  </a:lnTo>
                  <a:lnTo>
                    <a:pt x="0" y="175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997042" y="904159"/>
            <a:ext cx="7702908" cy="6653387"/>
          </a:xfrm>
          <a:custGeom>
            <a:avLst/>
            <a:gdLst/>
            <a:ahLst/>
            <a:cxnLst/>
            <a:rect r="r" b="b" t="t" l="l"/>
            <a:pathLst>
              <a:path h="6653387" w="7702908">
                <a:moveTo>
                  <a:pt x="0" y="0"/>
                </a:moveTo>
                <a:lnTo>
                  <a:pt x="7702908" y="0"/>
                </a:lnTo>
                <a:lnTo>
                  <a:pt x="7702908" y="6653386"/>
                </a:lnTo>
                <a:lnTo>
                  <a:pt x="0" y="665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3680" y="433165"/>
            <a:ext cx="9356760" cy="8378326"/>
            <a:chOff x="0" y="0"/>
            <a:chExt cx="12475680" cy="1117110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2475680" cy="1820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How Crucial Are Software Updates to Smartphone Users?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46083"/>
              <a:ext cx="12475680" cy="882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  <a:p>
              <a:pPr algn="l">
                <a:lnSpc>
                  <a:spcPts val="3079"/>
                </a:lnSpc>
              </a:pPr>
              <a:r>
                <a:rPr lang="en-US" sz="2199" spc="10" b="true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Key Insights: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10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Very Important:</a:t>
              </a:r>
            </a:p>
            <a:p>
              <a:pPr algn="l" marL="949956" indent="-316652" lvl="2">
                <a:lnSpc>
                  <a:spcPts val="3079"/>
                </a:lnSpc>
                <a:buFont typeface="Arial"/>
                <a:buChar char="⚬"/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50% of respondents consider software updates critical for security, performance, and access to new features.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10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Somewhat Important:</a:t>
              </a:r>
            </a:p>
            <a:p>
              <a:pPr algn="l" marL="949956" indent="-316652" lvl="2">
                <a:lnSpc>
                  <a:spcPts val="3079"/>
                </a:lnSpc>
                <a:buFont typeface="Arial"/>
                <a:buChar char="⚬"/>
              </a:pPr>
              <a:r>
                <a:rPr lang="en-US" sz="2199" spc="1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35% value updates but may not prioritize them as highly, especially for budget devices.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 spc="10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Not Important:</a:t>
              </a:r>
            </a:p>
            <a:p>
              <a:pPr algn="l" marL="949956" indent="-316652" lvl="2">
                <a:lnSpc>
                  <a:spcPts val="3079"/>
                </a:lnSpc>
                <a:buFont typeface="Arial"/>
                <a:buChar char="⚬"/>
              </a:pPr>
              <a:r>
                <a:rPr lang="en-US" sz="2199" spc="1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15% of users don’t see updates as a priority, often satisfied with existing features.</a:t>
              </a:r>
            </a:p>
            <a:p>
              <a:pPr algn="l">
                <a:lnSpc>
                  <a:spcPts val="3079"/>
                </a:lnSpc>
              </a:pPr>
              <a:r>
                <a:rPr lang="en-US" sz="2199" spc="10" b="true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Trends: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Premium smartphone users (e.g., iPhone, Samsung) emphasize updates for reliability and security.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Users of budget-friendly brands may perceive updates as less critical due to shorter device lifespans.</a:t>
              </a:r>
            </a:p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305925"/>
            <a:ext cx="19280880" cy="1312977"/>
            <a:chOff x="0" y="0"/>
            <a:chExt cx="25707840" cy="1750636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66088" cy="1750636"/>
            </a:xfrm>
            <a:custGeom>
              <a:avLst/>
              <a:gdLst/>
              <a:ahLst/>
              <a:cxnLst/>
              <a:rect r="r" b="b" t="t" l="l"/>
              <a:pathLst>
                <a:path h="1750636" w="3066088">
                  <a:moveTo>
                    <a:pt x="0" y="0"/>
                  </a:moveTo>
                  <a:lnTo>
                    <a:pt x="3066088" y="0"/>
                  </a:lnTo>
                  <a:lnTo>
                    <a:pt x="3066088" y="1750636"/>
                  </a:lnTo>
                  <a:lnTo>
                    <a:pt x="0" y="175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343358" y="1177524"/>
            <a:ext cx="7604590" cy="7782521"/>
          </a:xfrm>
          <a:custGeom>
            <a:avLst/>
            <a:gdLst/>
            <a:ahLst/>
            <a:cxnLst/>
            <a:rect r="r" b="b" t="t" l="l"/>
            <a:pathLst>
              <a:path h="7782521" w="7604590">
                <a:moveTo>
                  <a:pt x="0" y="0"/>
                </a:moveTo>
                <a:lnTo>
                  <a:pt x="7604590" y="0"/>
                </a:lnTo>
                <a:lnTo>
                  <a:pt x="7604590" y="7782521"/>
                </a:lnTo>
                <a:lnTo>
                  <a:pt x="0" y="7782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0" r="0" b="-76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47229" y="1440731"/>
            <a:ext cx="10764811" cy="6181677"/>
            <a:chOff x="0" y="0"/>
            <a:chExt cx="14353082" cy="82422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4353082" cy="847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71"/>
                </a:lnSpc>
                <a:spcBef>
                  <a:spcPct val="0"/>
                </a:spcBef>
              </a:pPr>
              <a:r>
                <a:rPr lang="en-US" b="true" sz="3836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Most Popular Social Media Apps Among Users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56546"/>
              <a:ext cx="14353082" cy="6885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1"/>
                </a:lnSpc>
              </a:pPr>
              <a:r>
                <a:rPr lang="en-US" b="true" sz="1822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Key Insights:</a:t>
              </a:r>
            </a:p>
            <a:p>
              <a:pPr algn="l" marL="393489" indent="-196745" lvl="1">
                <a:lnSpc>
                  <a:spcPts val="2551"/>
                </a:lnSpc>
                <a:buFont typeface="Arial"/>
                <a:buChar char="•"/>
              </a:pPr>
              <a:r>
                <a:rPr lang="en-US" b="true" sz="1822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Instagram:</a:t>
              </a:r>
            </a:p>
            <a:p>
              <a:pPr algn="l" marL="786978" indent="-262326" lvl="2">
                <a:lnSpc>
                  <a:spcPts val="2551"/>
                </a:lnSpc>
                <a:buFont typeface="Arial"/>
                <a:buChar char="⚬"/>
              </a:pPr>
              <a:r>
                <a:rPr lang="en-US" sz="1822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The leading app, used by 45% of respondents, indicating its dominance as a platform for photo sharing, reels, and social interaction.</a:t>
              </a:r>
            </a:p>
            <a:p>
              <a:pPr algn="l" marL="393489" indent="-196745" lvl="1">
                <a:lnSpc>
                  <a:spcPts val="2551"/>
                </a:lnSpc>
                <a:buFont typeface="Arial"/>
                <a:buChar char="•"/>
              </a:pPr>
              <a:r>
                <a:rPr lang="en-US" b="true" sz="1822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WhatsApp:</a:t>
              </a:r>
            </a:p>
            <a:p>
              <a:pPr algn="l" marL="786978" indent="-262326" lvl="2">
                <a:lnSpc>
                  <a:spcPts val="2551"/>
                </a:lnSpc>
                <a:buFont typeface="Arial"/>
                <a:buChar char="⚬"/>
              </a:pPr>
              <a:r>
                <a:rPr lang="en-US" sz="1822" spc="9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Chosen by 30%, it remains popular for messaging and communication.</a:t>
              </a:r>
            </a:p>
            <a:p>
              <a:pPr algn="l" marL="393489" indent="-196745" lvl="1">
                <a:lnSpc>
                  <a:spcPts val="2551"/>
                </a:lnSpc>
                <a:buFont typeface="Arial"/>
                <a:buChar char="•"/>
              </a:pPr>
              <a:r>
                <a:rPr lang="en-US" b="true" sz="1822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YouTube:</a:t>
              </a:r>
            </a:p>
            <a:p>
              <a:pPr algn="l" marL="786978" indent="-262326" lvl="2">
                <a:lnSpc>
                  <a:spcPts val="2551"/>
                </a:lnSpc>
                <a:buFont typeface="Arial"/>
                <a:buChar char="⚬"/>
              </a:pPr>
              <a:r>
                <a:rPr lang="en-US" sz="1822" spc="9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Used by 20%, it is a preferred app for video streaming and content consumption.</a:t>
              </a:r>
            </a:p>
            <a:p>
              <a:pPr algn="l" marL="393489" indent="-196745" lvl="1">
                <a:lnSpc>
                  <a:spcPts val="2551"/>
                </a:lnSpc>
                <a:buFont typeface="Arial"/>
                <a:buChar char="•"/>
              </a:pPr>
              <a:r>
                <a:rPr lang="en-US" b="true" sz="1822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Other Apps:</a:t>
              </a:r>
            </a:p>
            <a:p>
              <a:pPr algn="l" marL="786978" indent="-262326" lvl="2">
                <a:lnSpc>
                  <a:spcPts val="2551"/>
                </a:lnSpc>
                <a:buFont typeface="Arial"/>
                <a:buChar char="⚬"/>
              </a:pPr>
              <a:r>
                <a:rPr lang="en-US" sz="1822" spc="9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Platforms like Spotify and Snapchat capture niche usage, representing 5% collectively.</a:t>
              </a:r>
            </a:p>
            <a:p>
              <a:pPr algn="l">
                <a:lnSpc>
                  <a:spcPts val="2551"/>
                </a:lnSpc>
              </a:pPr>
              <a:r>
                <a:rPr lang="en-US" b="true" sz="1822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Trends:</a:t>
              </a:r>
            </a:p>
            <a:p>
              <a:pPr algn="l" marL="393489" indent="-196745" lvl="1">
                <a:lnSpc>
                  <a:spcPts val="2551"/>
                </a:lnSpc>
                <a:buFont typeface="Arial"/>
                <a:buChar char="•"/>
              </a:pPr>
              <a:r>
                <a:rPr lang="en-US" sz="1822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Instagram's dominance highlights its role as the go-to platform for entertainment and connectivity.</a:t>
              </a:r>
            </a:p>
            <a:p>
              <a:pPr algn="l" marL="393489" indent="-196745" lvl="1">
                <a:lnSpc>
                  <a:spcPts val="2551"/>
                </a:lnSpc>
                <a:buFont typeface="Arial"/>
                <a:buChar char="•"/>
              </a:pPr>
              <a:r>
                <a:rPr lang="en-US" sz="1822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WhatsApp and YouTube are essential for communication and video consumption, respectively.</a:t>
              </a:r>
            </a:p>
            <a:p>
              <a:pPr algn="l" marL="393489" indent="-196745" lvl="1">
                <a:lnSpc>
                  <a:spcPts val="2551"/>
                </a:lnSpc>
                <a:buFont typeface="Arial"/>
                <a:buChar char="•"/>
              </a:pPr>
              <a:r>
                <a:rPr lang="en-US" sz="1822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Other apps serve specific needs, reflecting varied user interests.</a:t>
              </a:r>
            </a:p>
            <a:p>
              <a:pPr algn="l" marL="0" indent="0" lvl="0">
                <a:lnSpc>
                  <a:spcPts val="255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305925"/>
            <a:ext cx="19280880" cy="1312977"/>
            <a:chOff x="0" y="0"/>
            <a:chExt cx="25707840" cy="1750636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66088" cy="1750636"/>
            </a:xfrm>
            <a:custGeom>
              <a:avLst/>
              <a:gdLst/>
              <a:ahLst/>
              <a:cxnLst/>
              <a:rect r="r" b="b" t="t" l="l"/>
              <a:pathLst>
                <a:path h="1750636" w="3066088">
                  <a:moveTo>
                    <a:pt x="0" y="0"/>
                  </a:moveTo>
                  <a:lnTo>
                    <a:pt x="3066088" y="0"/>
                  </a:lnTo>
                  <a:lnTo>
                    <a:pt x="3066088" y="1750636"/>
                  </a:lnTo>
                  <a:lnTo>
                    <a:pt x="0" y="175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973761" y="1028700"/>
            <a:ext cx="10314239" cy="6269361"/>
          </a:xfrm>
          <a:custGeom>
            <a:avLst/>
            <a:gdLst/>
            <a:ahLst/>
            <a:cxnLst/>
            <a:rect r="r" b="b" t="t" l="l"/>
            <a:pathLst>
              <a:path h="6269361" w="10314239">
                <a:moveTo>
                  <a:pt x="0" y="0"/>
                </a:moveTo>
                <a:lnTo>
                  <a:pt x="10314239" y="0"/>
                </a:lnTo>
                <a:lnTo>
                  <a:pt x="10314239" y="6269361"/>
                </a:lnTo>
                <a:lnTo>
                  <a:pt x="0" y="6269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1" t="0" r="-161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633" y="812100"/>
            <a:ext cx="7810129" cy="6702561"/>
            <a:chOff x="0" y="0"/>
            <a:chExt cx="10413505" cy="89367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0413505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1836B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Smartphone Screen Time Habits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06283"/>
              <a:ext cx="10413505" cy="7530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  <a:p>
              <a:pPr algn="l">
                <a:lnSpc>
                  <a:spcPts val="2520"/>
                </a:lnSpc>
              </a:pPr>
              <a:r>
                <a:rPr lang="en-US" b="true" sz="1800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Key Insights: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1800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1</a:t>
              </a:r>
              <a:r>
                <a:rPr lang="en-US" b="true" sz="1800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-3 Hours:</a:t>
              </a:r>
            </a:p>
            <a:p>
              <a:pPr algn="l" marL="777240" indent="-259080" lvl="2">
                <a:lnSpc>
                  <a:spcPts val="2520"/>
                </a:lnSpc>
                <a:buFont typeface="Arial"/>
                <a:buChar char="⚬"/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Most respondents (40%) reported screen time in this range, balancing entertainment, work, and social interaction.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1800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More than 5 Hours:</a:t>
              </a:r>
            </a:p>
            <a:p>
              <a:pPr algn="l" marL="777240" indent="-259080" lvl="2">
                <a:lnSpc>
                  <a:spcPts val="2520"/>
                </a:lnSpc>
                <a:buFont typeface="Arial"/>
                <a:buChar char="⚬"/>
              </a:pPr>
              <a:r>
                <a:rPr lang="en-US" sz="1800" spc="9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35% of users spend significant time on their devices, primarily for social media, gaming, and video streaming.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1800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Less than 3 Hours:</a:t>
              </a:r>
            </a:p>
            <a:p>
              <a:pPr algn="l" marL="777240" indent="-259080" lvl="2">
                <a:lnSpc>
                  <a:spcPts val="2520"/>
                </a:lnSpc>
                <a:buFont typeface="Arial"/>
                <a:buChar char="⚬"/>
              </a:pPr>
              <a:r>
                <a:rPr lang="en-US" sz="1800" spc="9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25% of respondents reported minimal usage, likely using smartphones for specific purposes like communication or study</a:t>
              </a:r>
              <a:r>
                <a:rPr lang="en-US" b="true" sz="1800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.</a:t>
              </a:r>
            </a:p>
            <a:p>
              <a:pPr algn="l">
                <a:lnSpc>
                  <a:spcPts val="2520"/>
                </a:lnSpc>
              </a:pPr>
              <a:r>
                <a:rPr lang="en-US" b="true" sz="1800" spc="9" u="sng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Trends: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Higher screen time correlates with greater app engagement, especially on platforms like Instagram and YouTube.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Satisfaction ratings are often higher among users with balanced screen time (3-5 hours) compared to heavy users (more than 5 hours), who may experience fatigue or dissatisfaction.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0498" y="0"/>
            <a:ext cx="11669477" cy="10287000"/>
          </a:xfrm>
          <a:custGeom>
            <a:avLst/>
            <a:gdLst/>
            <a:ahLst/>
            <a:cxnLst/>
            <a:rect r="r" b="b" t="t" l="l"/>
            <a:pathLst>
              <a:path h="10287000" w="11669477">
                <a:moveTo>
                  <a:pt x="0" y="0"/>
                </a:moveTo>
                <a:lnTo>
                  <a:pt x="11669477" y="0"/>
                </a:lnTo>
                <a:lnTo>
                  <a:pt x="116694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0" r="0" b="-5129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9299" y="1028700"/>
            <a:ext cx="7308701" cy="7167449"/>
          </a:xfrm>
          <a:custGeom>
            <a:avLst/>
            <a:gdLst/>
            <a:ahLst/>
            <a:cxnLst/>
            <a:rect r="r" b="b" t="t" l="l"/>
            <a:pathLst>
              <a:path h="7167449" w="7308701">
                <a:moveTo>
                  <a:pt x="0" y="0"/>
                </a:moveTo>
                <a:lnTo>
                  <a:pt x="7308701" y="0"/>
                </a:lnTo>
                <a:lnTo>
                  <a:pt x="7308701" y="7167449"/>
                </a:lnTo>
                <a:lnTo>
                  <a:pt x="0" y="7167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5" r="0" b="-38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027" y="403951"/>
            <a:ext cx="9818106" cy="128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5"/>
              </a:lnSpc>
              <a:spcBef>
                <a:spcPct val="0"/>
              </a:spcBef>
            </a:pPr>
            <a:r>
              <a:rPr lang="en-US" b="true" sz="455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User Loyalty and Brand 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1336" y="1710599"/>
            <a:ext cx="9067879" cy="8682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8"/>
              </a:lnSpc>
              <a:spcBef>
                <a:spcPct val="0"/>
              </a:spcBef>
            </a:pP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b="true" sz="2653" u="sng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Key Insights: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b="true" sz="2653" u="sng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Positive Recommendations: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sz="26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60% of respondents are likely to recommend their brand, citing performance, camera quality, and reliability.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sz="26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Premium brands like iPhone and Samsung dominate this category due to their strong reputation and consistent user satisfaction.</a:t>
            </a:r>
          </a:p>
          <a:p>
            <a:pPr algn="l">
              <a:lnSpc>
                <a:spcPts val="2710"/>
              </a:lnSpc>
              <a:spcBef>
                <a:spcPct val="0"/>
              </a:spcBef>
            </a:pPr>
            <a:r>
              <a:rPr lang="en-US" b="true" sz="2463" u="sng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Neutral Responses: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sz="26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25% of users are hesitant, highlighting areas for improvement like battery life and software updates.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b="true" sz="2653" u="sng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Negative Recommendations: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sz="26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15% of respondents would not recommend their brand, often due to issues like lagging performance, limited durability, or poor after-sales service.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b="true" sz="2653" u="sng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Trends: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sz="26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Users of budget brands (e.g., Redmi, Realme) are less likely to recommend their phones due to limitations in features or build quality.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  <a:r>
              <a:rPr lang="en-US" sz="265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Respondents who highly value performance and design are more likely to recommend their phones.</a:t>
            </a:r>
          </a:p>
          <a:p>
            <a:pPr algn="l">
              <a:lnSpc>
                <a:spcPts val="2918"/>
              </a:lnSpc>
              <a:spcBef>
                <a:spcPct val="0"/>
              </a:spcBef>
            </a:pPr>
          </a:p>
          <a:p>
            <a:pPr algn="l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209" y="1629641"/>
            <a:ext cx="14323869" cy="7414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Key Factors for Recommendations: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Performance: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Smooth functionality and reliability were the top reasons for positive recommendations.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Camera Quality: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High-resolution cameras made brands like iPhone and Samsung popular among respondents.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Brand Reputation: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Trust in the brand's long-term quality influences loyalty.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Design and Features: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Sleek designs and user-friendly features were noted as critical factors.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Key Factors Against Recommendations: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Battery Issues: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Frequent complaints about short battery life discouraged recommendations.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Software and Updates: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Lack of timely updates and buggy software were major drawbacks.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Durability: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Complaints about hardware failures and poor build quality impacted loyalty.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Trends: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Premium brands are more likely to receive recommendations due to consistent quality and performance.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Budget brands face challenges with durability and software updates, reducing their recommendation rates.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112789" y="1028700"/>
            <a:ext cx="2146511" cy="2490677"/>
          </a:xfrm>
          <a:custGeom>
            <a:avLst/>
            <a:gdLst/>
            <a:ahLst/>
            <a:cxnLst/>
            <a:rect r="r" b="b" t="t" l="l"/>
            <a:pathLst>
              <a:path h="2490677" w="2146511">
                <a:moveTo>
                  <a:pt x="0" y="0"/>
                </a:moveTo>
                <a:lnTo>
                  <a:pt x="2146511" y="0"/>
                </a:lnTo>
                <a:lnTo>
                  <a:pt x="2146511" y="2490677"/>
                </a:lnTo>
                <a:lnTo>
                  <a:pt x="0" y="2490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2931" y="3789446"/>
            <a:ext cx="3052171" cy="1354054"/>
          </a:xfrm>
          <a:custGeom>
            <a:avLst/>
            <a:gdLst/>
            <a:ahLst/>
            <a:cxnLst/>
            <a:rect r="r" b="b" t="t" l="l"/>
            <a:pathLst>
              <a:path h="1354054" w="3052171">
                <a:moveTo>
                  <a:pt x="0" y="0"/>
                </a:moveTo>
                <a:lnTo>
                  <a:pt x="3052171" y="0"/>
                </a:lnTo>
                <a:lnTo>
                  <a:pt x="3052171" y="1354054"/>
                </a:lnTo>
                <a:lnTo>
                  <a:pt x="0" y="1354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64243" y="5348137"/>
            <a:ext cx="2369546" cy="1957082"/>
          </a:xfrm>
          <a:custGeom>
            <a:avLst/>
            <a:gdLst/>
            <a:ahLst/>
            <a:cxnLst/>
            <a:rect r="r" b="b" t="t" l="l"/>
            <a:pathLst>
              <a:path h="1957082" w="2369546">
                <a:moveTo>
                  <a:pt x="0" y="0"/>
                </a:moveTo>
                <a:lnTo>
                  <a:pt x="2369546" y="0"/>
                </a:lnTo>
                <a:lnTo>
                  <a:pt x="2369546" y="1957081"/>
                </a:lnTo>
                <a:lnTo>
                  <a:pt x="0" y="1957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80176" y="7571918"/>
            <a:ext cx="2137681" cy="2595061"/>
          </a:xfrm>
          <a:custGeom>
            <a:avLst/>
            <a:gdLst/>
            <a:ahLst/>
            <a:cxnLst/>
            <a:rect r="r" b="b" t="t" l="l"/>
            <a:pathLst>
              <a:path h="2595061" w="2137681">
                <a:moveTo>
                  <a:pt x="0" y="0"/>
                </a:moveTo>
                <a:lnTo>
                  <a:pt x="2137681" y="0"/>
                </a:lnTo>
                <a:lnTo>
                  <a:pt x="2137681" y="2595061"/>
                </a:lnTo>
                <a:lnTo>
                  <a:pt x="0" y="2595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209" y="299719"/>
            <a:ext cx="16033790" cy="68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Factors Influencing Smartphone Brand Recommendations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9604" y="97673"/>
            <a:ext cx="6476901" cy="6323075"/>
          </a:xfrm>
          <a:custGeom>
            <a:avLst/>
            <a:gdLst/>
            <a:ahLst/>
            <a:cxnLst/>
            <a:rect r="r" b="b" t="t" l="l"/>
            <a:pathLst>
              <a:path h="6323075" w="6476901">
                <a:moveTo>
                  <a:pt x="0" y="0"/>
                </a:moveTo>
                <a:lnTo>
                  <a:pt x="6476901" y="0"/>
                </a:lnTo>
                <a:lnTo>
                  <a:pt x="6476901" y="6323075"/>
                </a:lnTo>
                <a:lnTo>
                  <a:pt x="0" y="6323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255" y="97673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7" y="0"/>
                </a:lnTo>
                <a:lnTo>
                  <a:pt x="9554967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291" y="6121468"/>
            <a:ext cx="17093045" cy="39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Common Issues Reported: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Battery Life: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Software Problems: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Durability Concerns: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Future Purchase Intentions: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60% of respondents are willing to repurchase the same brand due to high satisfaction with performance and features.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30% are unsure, often citing mixed experiences with durability and support.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10% will not repurchase, reflecting dissatisfaction with their current device.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572825" y="742470"/>
            <a:ext cx="11307857" cy="7507207"/>
            <a:chOff x="0" y="0"/>
            <a:chExt cx="8091816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91815" cy="5372100"/>
            </a:xfrm>
            <a:custGeom>
              <a:avLst/>
              <a:gdLst/>
              <a:ahLst/>
              <a:cxnLst/>
              <a:rect r="r" b="b" t="t" l="l"/>
              <a:pathLst>
                <a:path h="5372100" w="8091815">
                  <a:moveTo>
                    <a:pt x="65411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541146" y="5372100"/>
                  </a:lnTo>
                  <a:lnTo>
                    <a:pt x="8091815" y="2686050"/>
                  </a:lnTo>
                  <a:lnTo>
                    <a:pt x="654114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936280" y="1534723"/>
            <a:ext cx="15472281" cy="9434789"/>
            <a:chOff x="0" y="0"/>
            <a:chExt cx="880980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098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09803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718092" y="7311991"/>
            <a:ext cx="2585883" cy="2788698"/>
          </a:xfrm>
          <a:custGeom>
            <a:avLst/>
            <a:gdLst/>
            <a:ahLst/>
            <a:cxnLst/>
            <a:rect r="r" b="b" t="t" l="l"/>
            <a:pathLst>
              <a:path h="2788698" w="2585883">
                <a:moveTo>
                  <a:pt x="0" y="0"/>
                </a:moveTo>
                <a:lnTo>
                  <a:pt x="2585883" y="0"/>
                </a:lnTo>
                <a:lnTo>
                  <a:pt x="2585883" y="2788697"/>
                </a:lnTo>
                <a:lnTo>
                  <a:pt x="0" y="278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49996" y="771045"/>
            <a:ext cx="7704258" cy="367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8"/>
              </a:lnSpc>
              <a:spcBef>
                <a:spcPct val="0"/>
              </a:spcBef>
            </a:pPr>
          </a:p>
          <a:p>
            <a:pPr algn="l">
              <a:lnSpc>
                <a:spcPts val="3668"/>
              </a:lnSpc>
              <a:spcBef>
                <a:spcPct val="0"/>
              </a:spcBef>
            </a:pPr>
            <a:r>
              <a:rPr lang="en-US" b="true" sz="3334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Insights:</a:t>
            </a:r>
          </a:p>
          <a:p>
            <a:pPr algn="l">
              <a:lnSpc>
                <a:spcPts val="3668"/>
              </a:lnSpc>
              <a:spcBef>
                <a:spcPct val="0"/>
              </a:spcBef>
            </a:pPr>
            <a:r>
              <a:rPr lang="en-US" sz="3334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User satisfaction and loyalty are strongly tied to performance, camera quality, and software reliability.</a:t>
            </a:r>
          </a:p>
          <a:p>
            <a:pPr algn="l">
              <a:lnSpc>
                <a:spcPts val="3668"/>
              </a:lnSpc>
              <a:spcBef>
                <a:spcPct val="0"/>
              </a:spcBef>
            </a:pPr>
            <a:r>
              <a:rPr lang="en-US" sz="3334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Addressing issues like battery life and durability can improve retention for budget brands.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2126882"/>
            <a:ext cx="8708698" cy="8333625"/>
            <a:chOff x="0" y="0"/>
            <a:chExt cx="11611598" cy="111115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8100"/>
              <a:ext cx="11611598" cy="1097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09"/>
                </a:lnSpc>
                <a:spcBef>
                  <a:spcPct val="0"/>
                </a:spcBef>
              </a:pPr>
              <a:r>
                <a:rPr lang="en-US" sz="5645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Key Findings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25075"/>
              <a:ext cx="11611598" cy="948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5"/>
                </a:lnSpc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 1.Brand Popularity:</a:t>
              </a:r>
            </a:p>
            <a:p>
              <a:pPr algn="l" marL="1038167" indent="-346056" lvl="2">
                <a:lnSpc>
                  <a:spcPts val="3125"/>
                </a:lnSpc>
                <a:buFont typeface="Arial"/>
                <a:buChar char="⚬"/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Samsung, iPhone, and OnePlus are the most preferred brands, driven by performance and reputation.</a:t>
              </a:r>
            </a:p>
            <a:p>
              <a:pPr algn="l" marL="519083" indent="-259542" lvl="1">
                <a:lnSpc>
                  <a:spcPts val="3125"/>
                </a:lnSpc>
                <a:buAutoNum type="arabicPeriod" startAt="1"/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Feature Usage:</a:t>
              </a:r>
            </a:p>
            <a:p>
              <a:pPr algn="l" marL="1038167" indent="-346056" lvl="2">
                <a:lnSpc>
                  <a:spcPts val="3125"/>
                </a:lnSpc>
                <a:buFont typeface="Arial"/>
                <a:buChar char="⚬"/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Camera and social media apps dominate as the most frequently used features.</a:t>
              </a:r>
            </a:p>
            <a:p>
              <a:pPr algn="l" marL="519083" indent="-259542" lvl="1">
                <a:lnSpc>
                  <a:spcPts val="3125"/>
                </a:lnSpc>
                <a:buAutoNum type="arabicPeriod" startAt="1"/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Satisfaction Ratings:</a:t>
              </a:r>
            </a:p>
            <a:p>
              <a:pPr algn="l" marL="1038167" indent="-346056" lvl="2">
                <a:lnSpc>
                  <a:spcPts val="3125"/>
                </a:lnSpc>
                <a:buFont typeface="Arial"/>
                <a:buChar char="⚬"/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Premium brands (e.g., iPhone, Samsung) consistently scored higher on satisfaction compared to budget brands.</a:t>
              </a:r>
            </a:p>
            <a:p>
              <a:pPr algn="l" marL="519083" indent="-259542" lvl="1">
                <a:lnSpc>
                  <a:spcPts val="3125"/>
                </a:lnSpc>
                <a:buAutoNum type="arabicPeriod" startAt="1"/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Challenges:</a:t>
              </a:r>
            </a:p>
            <a:p>
              <a:pPr algn="l" marL="1038167" indent="-346056" lvl="2">
                <a:lnSpc>
                  <a:spcPts val="3125"/>
                </a:lnSpc>
                <a:buFont typeface="Arial"/>
                <a:buChar char="⚬"/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Common issues include battery life, software updates, and durability, particularly for budget devices.</a:t>
              </a:r>
            </a:p>
            <a:p>
              <a:pPr algn="l" marL="519083" indent="-259542" lvl="1">
                <a:lnSpc>
                  <a:spcPts val="3125"/>
                </a:lnSpc>
                <a:buAutoNum type="arabicPeriod" startAt="1"/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Future Purchase Intentions:</a:t>
              </a:r>
            </a:p>
            <a:p>
              <a:pPr algn="l" marL="1038167" indent="-346056" lvl="2">
                <a:lnSpc>
                  <a:spcPts val="3125"/>
                </a:lnSpc>
                <a:buFont typeface="Arial"/>
                <a:buChar char="⚬"/>
              </a:pPr>
              <a:r>
                <a:rPr lang="en-US" sz="2404" spc="-48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60% of users are likely to repurchase the same brand, reflecting strong brand loyalty among satisfied users.</a:t>
              </a:r>
            </a:p>
            <a:p>
              <a:pPr algn="l">
                <a:lnSpc>
                  <a:spcPts val="3125"/>
                </a:lnSpc>
              </a:pPr>
            </a:p>
            <a:p>
              <a:pPr algn="l" marL="0" indent="0" lvl="0">
                <a:lnSpc>
                  <a:spcPts val="312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31556" y="-171450"/>
            <a:ext cx="64124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 u="sng">
                <a:solidFill>
                  <a:srgbClr val="1836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099" y="1273708"/>
            <a:ext cx="8937630" cy="7739584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9896" t="0" r="-8278" b="-1407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522837" y="4453150"/>
            <a:ext cx="10485608" cy="147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70"/>
              </a:lnSpc>
              <a:spcBef>
                <a:spcPct val="0"/>
              </a:spcBef>
            </a:pPr>
            <a:r>
              <a:rPr lang="en-US" b="true" sz="10336" u="none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Thank you!!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2314816" y="-2086793"/>
            <a:ext cx="6208021" cy="4173585"/>
            <a:chOff x="0" y="0"/>
            <a:chExt cx="7990758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90758" cy="5372100"/>
            </a:xfrm>
            <a:custGeom>
              <a:avLst/>
              <a:gdLst/>
              <a:ahLst/>
              <a:cxnLst/>
              <a:rect r="r" b="b" t="t" l="l"/>
              <a:pathLst>
                <a:path h="5372100" w="7990758">
                  <a:moveTo>
                    <a:pt x="644008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440088" y="5372100"/>
                  </a:lnTo>
                  <a:lnTo>
                    <a:pt x="7990758" y="2686050"/>
                  </a:lnTo>
                  <a:lnTo>
                    <a:pt x="644008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-1093063" y="7283541"/>
            <a:ext cx="2963586" cy="3459503"/>
            <a:chOff x="0" y="0"/>
            <a:chExt cx="4602013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02013" cy="5372100"/>
            </a:xfrm>
            <a:custGeom>
              <a:avLst/>
              <a:gdLst/>
              <a:ahLst/>
              <a:cxnLst/>
              <a:rect r="r" b="b" t="t" l="l"/>
              <a:pathLst>
                <a:path h="5372100" w="4602013">
                  <a:moveTo>
                    <a:pt x="30513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051343" y="5372100"/>
                  </a:lnTo>
                  <a:lnTo>
                    <a:pt x="4602013" y="2686050"/>
                  </a:lnTo>
                  <a:lnTo>
                    <a:pt x="305134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06554"/>
            <a:ext cx="9964391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 u="none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Today's Agenda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741037" y="-1217562"/>
            <a:ext cx="9852713" cy="11676274"/>
            <a:chOff x="0" y="0"/>
            <a:chExt cx="13136951" cy="15568366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0199044" cy="5823319"/>
            </a:xfrm>
            <a:custGeom>
              <a:avLst/>
              <a:gdLst/>
              <a:ahLst/>
              <a:cxnLst/>
              <a:rect r="r" b="b" t="t" l="l"/>
              <a:pathLst>
                <a:path h="5823319" w="10199044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9116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4911651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28700" y="4431928"/>
          <a:ext cx="13020906" cy="4057650"/>
        </p:xfrm>
        <a:graphic>
          <a:graphicData uri="http://schemas.openxmlformats.org/drawingml/2006/table">
            <a:tbl>
              <a:tblPr/>
              <a:tblGrid>
                <a:gridCol w="6510453"/>
                <a:gridCol w="6510453"/>
              </a:tblGrid>
              <a:tr h="2028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b="true" sz="3999" u="sng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  <a:hlinkClick r:id="rId4" action="ppaction://hlinksldjump"/>
                        </a:rPr>
                        <a:t>I.</a:t>
                      </a:r>
                      <a:r>
                        <a:rPr lang="en-US" sz="3999" u="sng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Motivation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b="true" sz="3999" u="sng">
                          <a:solidFill>
                            <a:srgbClr val="000000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II. </a:t>
                      </a:r>
                      <a:r>
                        <a:rPr lang="en-US" sz="3999" u="sng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8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b="true" sz="3999" u="sng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  <a:hlinkClick r:id="rId4" action="ppaction://hlinksldjump"/>
                        </a:rPr>
                        <a:t>III. </a:t>
                      </a:r>
                      <a:r>
                        <a:rPr lang="en-US" sz="3999" u="sng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Interface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b="true" sz="3999" u="sng">
                          <a:solidFill>
                            <a:srgbClr val="000000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IV.</a:t>
                      </a:r>
                      <a:r>
                        <a:rPr lang="en-US" sz="3999" u="sng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Methadology and Worflow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2837" y="3552293"/>
            <a:ext cx="16230600" cy="0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13865" y="2027761"/>
            <a:ext cx="908676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Motivation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039" y="4614583"/>
            <a:ext cx="18485966" cy="363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4141" spc="-82" b="tru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Why This Study?</a:t>
            </a:r>
          </a:p>
          <a:p>
            <a:pPr algn="l" marL="654313" indent="-327156" lvl="1">
              <a:lnSpc>
                <a:spcPts val="3939"/>
              </a:lnSpc>
              <a:buFont typeface="Arial"/>
              <a:buChar char="•"/>
            </a:pPr>
            <a:r>
              <a:rPr lang="en-US" sz="303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The smartphone market is ever-evolving, with numerous brands competing for user loyalty.</a:t>
            </a:r>
          </a:p>
          <a:p>
            <a:pPr algn="l" marL="654313" indent="-327156" lvl="1">
              <a:lnSpc>
                <a:spcPts val="3939"/>
              </a:lnSpc>
              <a:buFont typeface="Arial"/>
              <a:buChar char="•"/>
            </a:pPr>
            <a:r>
              <a:rPr lang="en-US" sz="303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Consumers face challenges in choosing the right brand due to the vast variety of options and features.</a:t>
            </a:r>
          </a:p>
          <a:p>
            <a:pPr algn="l" marL="654313" indent="-327156" lvl="1">
              <a:lnSpc>
                <a:spcPts val="3939"/>
              </a:lnSpc>
              <a:buFont typeface="Arial"/>
              <a:buChar char="•"/>
            </a:pPr>
            <a:r>
              <a:rPr lang="en-US" sz="303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This study aims to understand user preferences, satisfaction levels, and behavioral trends to provide actionable insights for consumers and manufacturers.</a:t>
            </a:r>
          </a:p>
          <a:p>
            <a:pPr algn="l">
              <a:lnSpc>
                <a:spcPts val="3939"/>
              </a:lnSpc>
            </a:pPr>
          </a:p>
          <a:p>
            <a:pPr algn="l" marL="0" indent="0" lvl="0">
              <a:lnSpc>
                <a:spcPts val="3939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512843" y="3420868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6" id="6"/>
          <p:cNvSpPr/>
          <p:nvPr/>
        </p:nvSpPr>
        <p:spPr>
          <a:xfrm rot="0">
            <a:off x="16623449" y="3420868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7" id="7"/>
          <p:cNvSpPr/>
          <p:nvPr/>
        </p:nvSpPr>
        <p:spPr>
          <a:xfrm rot="0">
            <a:off x="0" y="-446411"/>
            <a:ext cx="13497585" cy="791631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8" id="8"/>
          <p:cNvSpPr/>
          <p:nvPr/>
        </p:nvSpPr>
        <p:spPr>
          <a:xfrm flipH="false" flipV="true" rot="0">
            <a:off x="11599196" y="-1270647"/>
            <a:ext cx="5660104" cy="3231734"/>
          </a:xfrm>
          <a:custGeom>
            <a:avLst/>
            <a:gdLst/>
            <a:ahLst/>
            <a:cxnLst/>
            <a:rect r="r" b="b" t="t" l="l"/>
            <a:pathLst>
              <a:path h="3231734" w="5660104">
                <a:moveTo>
                  <a:pt x="0" y="3231733"/>
                </a:moveTo>
                <a:lnTo>
                  <a:pt x="5660104" y="3231733"/>
                </a:lnTo>
                <a:lnTo>
                  <a:pt x="5660104" y="0"/>
                </a:lnTo>
                <a:lnTo>
                  <a:pt x="0" y="0"/>
                </a:lnTo>
                <a:lnTo>
                  <a:pt x="0" y="32317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2837" y="3552293"/>
            <a:ext cx="16230600" cy="0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13865" y="2027761"/>
            <a:ext cx="908676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Introduction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12843" y="3420868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5" id="5"/>
          <p:cNvSpPr/>
          <p:nvPr/>
        </p:nvSpPr>
        <p:spPr>
          <a:xfrm rot="0">
            <a:off x="16623449" y="3420868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6" id="6"/>
          <p:cNvSpPr/>
          <p:nvPr/>
        </p:nvSpPr>
        <p:spPr>
          <a:xfrm rot="0">
            <a:off x="0" y="-446411"/>
            <a:ext cx="13497585" cy="791631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7" id="7"/>
          <p:cNvSpPr/>
          <p:nvPr/>
        </p:nvSpPr>
        <p:spPr>
          <a:xfrm flipH="false" flipV="true" rot="0">
            <a:off x="11599196" y="-1270647"/>
            <a:ext cx="5660104" cy="3231734"/>
          </a:xfrm>
          <a:custGeom>
            <a:avLst/>
            <a:gdLst/>
            <a:ahLst/>
            <a:cxnLst/>
            <a:rect r="r" b="b" t="t" l="l"/>
            <a:pathLst>
              <a:path h="3231734" w="5660104">
                <a:moveTo>
                  <a:pt x="0" y="3231733"/>
                </a:moveTo>
                <a:lnTo>
                  <a:pt x="5660104" y="3231733"/>
                </a:lnTo>
                <a:lnTo>
                  <a:pt x="5660104" y="0"/>
                </a:lnTo>
                <a:lnTo>
                  <a:pt x="0" y="0"/>
                </a:lnTo>
                <a:lnTo>
                  <a:pt x="0" y="32317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2509" y="4442255"/>
            <a:ext cx="14568055" cy="434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7"/>
              </a:lnSpc>
              <a:spcBef>
                <a:spcPct val="0"/>
              </a:spcBef>
            </a:pPr>
            <a:r>
              <a:rPr lang="en-US" b="true" sz="3079" u="sng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Introduction</a:t>
            </a:r>
          </a:p>
          <a:p>
            <a:pPr algn="just">
              <a:lnSpc>
                <a:spcPts val="3387"/>
              </a:lnSpc>
              <a:spcBef>
                <a:spcPct val="0"/>
              </a:spcBef>
            </a:pPr>
            <a:r>
              <a:rPr lang="en-US" sz="30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Exploring Smartphone Usage Patterns</a:t>
            </a:r>
          </a:p>
          <a:p>
            <a:pPr algn="just">
              <a:lnSpc>
                <a:spcPts val="861"/>
              </a:lnSpc>
              <a:spcBef>
                <a:spcPct val="0"/>
              </a:spcBef>
            </a:pPr>
            <a:r>
              <a:rPr lang="en-US" sz="78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algn="just">
              <a:lnSpc>
                <a:spcPts val="3387"/>
              </a:lnSpc>
              <a:spcBef>
                <a:spcPct val="0"/>
              </a:spcBef>
            </a:pPr>
            <a:r>
              <a:rPr lang="en-US" sz="30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The research explores smartphone brand preferences, satisfaction with features like performance and battery, and trends in app usage.</a:t>
            </a:r>
          </a:p>
          <a:p>
            <a:pPr algn="just">
              <a:lnSpc>
                <a:spcPts val="3387"/>
              </a:lnSpc>
              <a:spcBef>
                <a:spcPct val="0"/>
              </a:spcBef>
            </a:pPr>
            <a:r>
              <a:rPr lang="en-US" sz="30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This study combines survey data and statistical analysis to identify user behavior and trends.</a:t>
            </a:r>
          </a:p>
          <a:p>
            <a:pPr algn="just">
              <a:lnSpc>
                <a:spcPts val="3387"/>
              </a:lnSpc>
              <a:spcBef>
                <a:spcPct val="0"/>
              </a:spcBef>
            </a:pPr>
            <a:r>
              <a:rPr lang="en-US" b="true" sz="3079" u="sng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Key Objectives:</a:t>
            </a:r>
          </a:p>
          <a:p>
            <a:pPr algn="just">
              <a:lnSpc>
                <a:spcPts val="3387"/>
              </a:lnSpc>
              <a:spcBef>
                <a:spcPct val="0"/>
              </a:spcBef>
            </a:pPr>
            <a:r>
              <a:rPr lang="en-US" sz="30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Analyze brand popularity and satisfaction levels.</a:t>
            </a:r>
          </a:p>
          <a:p>
            <a:pPr algn="just">
              <a:lnSpc>
                <a:spcPts val="3387"/>
              </a:lnSpc>
              <a:spcBef>
                <a:spcPct val="0"/>
              </a:spcBef>
            </a:pPr>
            <a:r>
              <a:rPr lang="en-US" sz="30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Examine app engagement and screen time trends.</a:t>
            </a:r>
          </a:p>
          <a:p>
            <a:pPr algn="just">
              <a:lnSpc>
                <a:spcPts val="3387"/>
              </a:lnSpc>
              <a:spcBef>
                <a:spcPct val="0"/>
              </a:spcBef>
            </a:pPr>
            <a:r>
              <a:rPr lang="en-US" sz="30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Provide insights for manufacturers to improve products.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2837" y="3552293"/>
            <a:ext cx="16230600" cy="0"/>
          </a:xfrm>
          <a:prstGeom prst="line">
            <a:avLst/>
          </a:prstGeom>
          <a:ln cap="rnd" w="4762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13865" y="2027761"/>
            <a:ext cx="908676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Interface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12843" y="3420868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5" id="5"/>
          <p:cNvSpPr/>
          <p:nvPr/>
        </p:nvSpPr>
        <p:spPr>
          <a:xfrm rot="0">
            <a:off x="16623449" y="3420868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6" id="6"/>
          <p:cNvSpPr/>
          <p:nvPr/>
        </p:nvSpPr>
        <p:spPr>
          <a:xfrm rot="0">
            <a:off x="0" y="-446411"/>
            <a:ext cx="13497585" cy="791631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7" id="7"/>
          <p:cNvSpPr/>
          <p:nvPr/>
        </p:nvSpPr>
        <p:spPr>
          <a:xfrm flipH="false" flipV="true" rot="0">
            <a:off x="11599196" y="-1270647"/>
            <a:ext cx="5660104" cy="3231734"/>
          </a:xfrm>
          <a:custGeom>
            <a:avLst/>
            <a:gdLst/>
            <a:ahLst/>
            <a:cxnLst/>
            <a:rect r="r" b="b" t="t" l="l"/>
            <a:pathLst>
              <a:path h="3231734" w="5660104">
                <a:moveTo>
                  <a:pt x="0" y="3231733"/>
                </a:moveTo>
                <a:lnTo>
                  <a:pt x="5660104" y="3231733"/>
                </a:lnTo>
                <a:lnTo>
                  <a:pt x="5660104" y="0"/>
                </a:lnTo>
                <a:lnTo>
                  <a:pt x="0" y="0"/>
                </a:lnTo>
                <a:lnTo>
                  <a:pt x="0" y="32317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2509" y="4442255"/>
            <a:ext cx="16410934" cy="381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5"/>
              </a:lnSpc>
              <a:spcBef>
                <a:spcPct val="0"/>
              </a:spcBef>
            </a:pPr>
          </a:p>
          <a:p>
            <a:pPr algn="just">
              <a:lnSpc>
                <a:spcPts val="3385"/>
              </a:lnSpc>
              <a:spcBef>
                <a:spcPct val="0"/>
              </a:spcBef>
            </a:pPr>
            <a:r>
              <a:rPr lang="en-US" b="true" sz="3078" spc="-61">
                <a:solidFill>
                  <a:srgbClr val="1836B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How We Engaged with Participants</a:t>
            </a:r>
          </a:p>
          <a:p>
            <a:pPr algn="just" marL="664543" indent="-332271" lvl="1">
              <a:lnSpc>
                <a:spcPts val="3385"/>
              </a:lnSpc>
              <a:spcBef>
                <a:spcPct val="0"/>
              </a:spcBef>
              <a:buFont typeface="Arial"/>
              <a:buChar char="•"/>
            </a:pPr>
            <a:r>
              <a:rPr lang="en-US" sz="3078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A survey-based approach was used to gather data from a diverse set of respondents.</a:t>
            </a:r>
          </a:p>
          <a:p>
            <a:pPr algn="just" marL="664543" indent="-332271" lvl="1">
              <a:lnSpc>
                <a:spcPts val="3385"/>
              </a:lnSpc>
              <a:spcBef>
                <a:spcPct val="0"/>
              </a:spcBef>
              <a:buFont typeface="Arial"/>
              <a:buChar char="•"/>
            </a:pPr>
            <a:r>
              <a:rPr lang="en-US" sz="3078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Respondents provided information on:</a:t>
            </a:r>
          </a:p>
          <a:p>
            <a:pPr algn="just" marL="1329085" indent="-443028" lvl="2">
              <a:lnSpc>
                <a:spcPts val="3385"/>
              </a:lnSpc>
              <a:spcBef>
                <a:spcPct val="0"/>
              </a:spcBef>
              <a:buFont typeface="Arial"/>
              <a:buChar char="⚬"/>
            </a:pPr>
            <a:r>
              <a:rPr lang="en-US" sz="3078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Demographics: Gender, age, and course/section.</a:t>
            </a:r>
          </a:p>
          <a:p>
            <a:pPr algn="just" marL="1329085" indent="-443028" lvl="2">
              <a:lnSpc>
                <a:spcPts val="3385"/>
              </a:lnSpc>
              <a:spcBef>
                <a:spcPct val="0"/>
              </a:spcBef>
              <a:buFont typeface="Arial"/>
              <a:buChar char="⚬"/>
            </a:pPr>
            <a:r>
              <a:rPr lang="en-US" sz="3078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Smartphone usage: Current brand, duration of use, and satisfaction ratings.</a:t>
            </a:r>
          </a:p>
          <a:p>
            <a:pPr algn="just" marL="1329085" indent="-443028" lvl="2">
              <a:lnSpc>
                <a:spcPts val="3385"/>
              </a:lnSpc>
              <a:spcBef>
                <a:spcPct val="0"/>
              </a:spcBef>
              <a:buFont typeface="Arial"/>
              <a:buChar char="⚬"/>
            </a:pPr>
            <a:r>
              <a:rPr lang="en-US" sz="3078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Behavioral patterns: Most-used apps, screen time, and likelihood of recommending their brand.</a:t>
            </a:r>
          </a:p>
          <a:p>
            <a:pPr algn="just">
              <a:lnSpc>
                <a:spcPts val="33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570352" y="-2122799"/>
            <a:ext cx="14211309" cy="9434789"/>
            <a:chOff x="0" y="0"/>
            <a:chExt cx="8091816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91815" cy="5372100"/>
            </a:xfrm>
            <a:custGeom>
              <a:avLst/>
              <a:gdLst/>
              <a:ahLst/>
              <a:cxnLst/>
              <a:rect r="r" b="b" t="t" l="l"/>
              <a:pathLst>
                <a:path h="5372100" w="8091815">
                  <a:moveTo>
                    <a:pt x="65411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541146" y="5372100"/>
                  </a:lnTo>
                  <a:lnTo>
                    <a:pt x="8091815" y="2686050"/>
                  </a:lnTo>
                  <a:lnTo>
                    <a:pt x="654114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3814061" y="1534723"/>
            <a:ext cx="15472281" cy="9434789"/>
            <a:chOff x="0" y="0"/>
            <a:chExt cx="880980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098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09803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718092" y="7311991"/>
            <a:ext cx="2585883" cy="2788698"/>
          </a:xfrm>
          <a:custGeom>
            <a:avLst/>
            <a:gdLst/>
            <a:ahLst/>
            <a:cxnLst/>
            <a:rect r="r" b="b" t="t" l="l"/>
            <a:pathLst>
              <a:path h="2788698" w="2585883">
                <a:moveTo>
                  <a:pt x="0" y="0"/>
                </a:moveTo>
                <a:lnTo>
                  <a:pt x="2585883" y="0"/>
                </a:lnTo>
                <a:lnTo>
                  <a:pt x="2585883" y="2788697"/>
                </a:lnTo>
                <a:lnTo>
                  <a:pt x="0" y="278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98190" y="2642221"/>
            <a:ext cx="12542537" cy="90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  <a:spcBef>
                <a:spcPct val="0"/>
              </a:spcBef>
            </a:pPr>
            <a:r>
              <a:rPr lang="en-US" b="true" sz="6273">
                <a:solidFill>
                  <a:srgbClr val="F4F4ED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Methodology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00" y="2112723"/>
            <a:ext cx="8462955" cy="659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3182">
                <a:solidFill>
                  <a:srgbClr val="EDECED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Survey Creation: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3182">
                <a:solidFill>
                  <a:srgbClr val="EDECED"/>
                </a:solidFill>
                <a:latin typeface="Fira Sans"/>
                <a:ea typeface="Fira Sans"/>
                <a:cs typeface="Fira Sans"/>
                <a:sym typeface="Fira Sans"/>
              </a:rPr>
              <a:t>A comprehensive survey was designed to collect data on smartphone preferences and usage.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3182">
                <a:solidFill>
                  <a:srgbClr val="EDECED"/>
                </a:solidFill>
                <a:latin typeface="Fira Sans"/>
                <a:ea typeface="Fira Sans"/>
                <a:cs typeface="Fira Sans"/>
                <a:sym typeface="Fira Sans"/>
              </a:rPr>
              <a:t>Questions targeted demographics, brand satisfaction, app usage, and behavioral insights.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3182">
                <a:solidFill>
                  <a:srgbClr val="EDECED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Data Collection: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3182">
                <a:solidFill>
                  <a:srgbClr val="EDECED"/>
                </a:solidFill>
                <a:latin typeface="Fira Sans"/>
                <a:ea typeface="Fira Sans"/>
                <a:cs typeface="Fira Sans"/>
                <a:sym typeface="Fira Sans"/>
              </a:rPr>
              <a:t>Responses were gathered from participants and organized into structured datasets.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3182">
                <a:solidFill>
                  <a:srgbClr val="EDECED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Data Analysis: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3182">
                <a:solidFill>
                  <a:srgbClr val="EDECED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Tools like Excel were used to process the data.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3182">
                <a:solidFill>
                  <a:srgbClr val="EDECED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Statistical techniques, including weighted averages and visualizations, were employed.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314816" y="-2086793"/>
            <a:ext cx="6208021" cy="4173585"/>
            <a:chOff x="0" y="0"/>
            <a:chExt cx="7990758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90758" cy="5372100"/>
            </a:xfrm>
            <a:custGeom>
              <a:avLst/>
              <a:gdLst/>
              <a:ahLst/>
              <a:cxnLst/>
              <a:rect r="r" b="b" t="t" l="l"/>
              <a:pathLst>
                <a:path h="5372100" w="7990758">
                  <a:moveTo>
                    <a:pt x="644008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440088" y="5372100"/>
                  </a:lnTo>
                  <a:lnTo>
                    <a:pt x="7990758" y="2686050"/>
                  </a:lnTo>
                  <a:lnTo>
                    <a:pt x="644008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093063" y="7283541"/>
            <a:ext cx="2963586" cy="3459503"/>
            <a:chOff x="0" y="0"/>
            <a:chExt cx="4602013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02013" cy="5372100"/>
            </a:xfrm>
            <a:custGeom>
              <a:avLst/>
              <a:gdLst/>
              <a:ahLst/>
              <a:cxnLst/>
              <a:rect r="r" b="b" t="t" l="l"/>
              <a:pathLst>
                <a:path h="5372100" w="4602013">
                  <a:moveTo>
                    <a:pt x="30513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051343" y="5372100"/>
                  </a:lnTo>
                  <a:lnTo>
                    <a:pt x="4602013" y="2686050"/>
                  </a:lnTo>
                  <a:lnTo>
                    <a:pt x="305134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09355" y="4232727"/>
            <a:ext cx="2428189" cy="109268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22837" y="4355645"/>
            <a:ext cx="2083410" cy="9375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921161" y="4313219"/>
            <a:ext cx="2070448" cy="93170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86086" y="5671803"/>
            <a:ext cx="2302915" cy="103631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34066" y="5750360"/>
            <a:ext cx="2128343" cy="95775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44569" y="5668069"/>
            <a:ext cx="2494081" cy="112233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346553" y="487362"/>
            <a:ext cx="4406384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Workflow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8729" y="4289877"/>
            <a:ext cx="2233970" cy="100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700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Start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24255" y="4499862"/>
            <a:ext cx="4868228" cy="59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  <a:spcBef>
                <a:spcPct val="0"/>
              </a:spcBef>
            </a:pPr>
            <a:r>
              <a:rPr lang="en-US" b="true" sz="4219">
                <a:solidFill>
                  <a:srgbClr val="1836B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Survey Distribution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23335" y="4445269"/>
            <a:ext cx="4096136" cy="65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8"/>
              </a:lnSpc>
              <a:spcBef>
                <a:spcPct val="0"/>
              </a:spcBef>
            </a:pPr>
            <a:r>
              <a:rPr lang="en-US" b="true" sz="447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Data Collection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93" y="5886558"/>
            <a:ext cx="4035722" cy="6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4"/>
              </a:lnSpc>
              <a:spcBef>
                <a:spcPct val="0"/>
              </a:spcBef>
            </a:pPr>
            <a:r>
              <a:rPr lang="en-US" b="true" sz="4368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Data Validation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15393" y="5886558"/>
            <a:ext cx="4649149" cy="59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b="true" sz="4129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Statistical Analysis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55117" y="5884028"/>
            <a:ext cx="4842161" cy="6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1"/>
              </a:lnSpc>
              <a:spcBef>
                <a:spcPct val="0"/>
              </a:spcBef>
            </a:pPr>
            <a:r>
              <a:rPr lang="en-US" b="true" sz="4146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Insights Generation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25598" y="5844940"/>
            <a:ext cx="1542713" cy="80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  <a:spcBef>
                <a:spcPct val="0"/>
              </a:spcBef>
            </a:pPr>
            <a:r>
              <a:rPr lang="en-US" b="true" sz="5557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End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60275" y="-157972"/>
            <a:ext cx="2755230" cy="6531045"/>
            <a:chOff x="0" y="0"/>
            <a:chExt cx="3673639" cy="870806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65231" y="4969189"/>
              <a:ext cx="3804101" cy="3673639"/>
              <a:chOff x="0" y="0"/>
              <a:chExt cx="5562879" cy="53721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5400000">
              <a:off x="-65231" y="4969189"/>
              <a:ext cx="3804101" cy="3673639"/>
              <a:chOff x="0" y="0"/>
              <a:chExt cx="5562879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5400000">
              <a:off x="-65231" y="2553759"/>
              <a:ext cx="3804101" cy="3673639"/>
              <a:chOff x="0" y="0"/>
              <a:chExt cx="5562879" cy="5372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65231" y="65231"/>
              <a:ext cx="3804101" cy="3673639"/>
              <a:chOff x="0" y="0"/>
              <a:chExt cx="5562879" cy="53721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8652603" y="1208214"/>
            <a:ext cx="9635397" cy="8324749"/>
          </a:xfrm>
          <a:custGeom>
            <a:avLst/>
            <a:gdLst/>
            <a:ahLst/>
            <a:cxnLst/>
            <a:rect r="r" b="b" t="t" l="l"/>
            <a:pathLst>
              <a:path h="8324749" w="9635397">
                <a:moveTo>
                  <a:pt x="0" y="0"/>
                </a:moveTo>
                <a:lnTo>
                  <a:pt x="9635397" y="0"/>
                </a:lnTo>
                <a:lnTo>
                  <a:pt x="9635397" y="8324749"/>
                </a:lnTo>
                <a:lnTo>
                  <a:pt x="0" y="832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7" r="-1382" b="-89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79910" y="407342"/>
            <a:ext cx="5782321" cy="2976040"/>
            <a:chOff x="0" y="0"/>
            <a:chExt cx="7709762" cy="396805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7709762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 u="none">
                  <a:solidFill>
                    <a:srgbClr val="000000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Statistics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999554"/>
              <a:ext cx="7709762" cy="1968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-60" b="tru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Analysis of Pie Chart: Analyzing Smartphone Usage Duration"</a:t>
              </a:r>
            </a:p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94955" y="3064403"/>
            <a:ext cx="8323118" cy="664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Most respondents (50%) reported using their smartphones for 1-2 years, indicating it is the typical lifecycle before considering an upgrade.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Short-Term Usage: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30% have been using their devices for less than 6 months, likely reflecting new purchases or upgrades.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Long-Term Usage: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Only 20% have been using their smartphones for more than 2 years, possibly indicating high satisfaction or delayed upgrades.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Analysis: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Users with longer durations (e.g., more than 2 years) generally reported higher satisfaction, suggesting durable devices maintain user loyalty. Shorter durations often reflect dissatisfaction, leading to earlier replacements.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86343" y="1028700"/>
            <a:ext cx="508836" cy="543493"/>
            <a:chOff x="0" y="0"/>
            <a:chExt cx="556051" cy="5939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051" cy="593924"/>
            </a:xfrm>
            <a:custGeom>
              <a:avLst/>
              <a:gdLst/>
              <a:ahLst/>
              <a:cxnLst/>
              <a:rect r="r" b="b" t="t" l="l"/>
              <a:pathLst>
                <a:path h="593924" w="556051">
                  <a:moveTo>
                    <a:pt x="431591" y="59690"/>
                  </a:moveTo>
                  <a:cubicBezTo>
                    <a:pt x="467151" y="59690"/>
                    <a:pt x="496361" y="88900"/>
                    <a:pt x="496361" y="124460"/>
                  </a:cubicBezTo>
                  <a:lnTo>
                    <a:pt x="496361" y="469464"/>
                  </a:lnTo>
                  <a:cubicBezTo>
                    <a:pt x="496361" y="505024"/>
                    <a:pt x="467151" y="534234"/>
                    <a:pt x="431591" y="534234"/>
                  </a:cubicBezTo>
                  <a:lnTo>
                    <a:pt x="124460" y="534234"/>
                  </a:lnTo>
                  <a:cubicBezTo>
                    <a:pt x="88900" y="534234"/>
                    <a:pt x="59690" y="505024"/>
                    <a:pt x="59690" y="4694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31591" y="59690"/>
                  </a:lnTo>
                  <a:moveTo>
                    <a:pt x="4315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9464"/>
                  </a:lnTo>
                  <a:cubicBezTo>
                    <a:pt x="0" y="538044"/>
                    <a:pt x="55880" y="593924"/>
                    <a:pt x="124460" y="593924"/>
                  </a:cubicBezTo>
                  <a:lnTo>
                    <a:pt x="431591" y="593924"/>
                  </a:lnTo>
                  <a:cubicBezTo>
                    <a:pt x="500171" y="593924"/>
                    <a:pt x="556051" y="538044"/>
                    <a:pt x="556051" y="469464"/>
                  </a:cubicBezTo>
                  <a:lnTo>
                    <a:pt x="556051" y="124460"/>
                  </a:lnTo>
                  <a:cubicBezTo>
                    <a:pt x="556051" y="55880"/>
                    <a:pt x="500171" y="0"/>
                    <a:pt x="4315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5" id="5"/>
          <p:cNvSpPr/>
          <p:nvPr/>
        </p:nvSpPr>
        <p:spPr>
          <a:xfrm flipH="true" flipV="true" rot="0">
            <a:off x="0" y="-1169840"/>
            <a:ext cx="5660104" cy="3231734"/>
          </a:xfrm>
          <a:custGeom>
            <a:avLst/>
            <a:gdLst/>
            <a:ahLst/>
            <a:cxnLst/>
            <a:rect r="r" b="b" t="t" l="l"/>
            <a:pathLst>
              <a:path h="3231734" w="566010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87641" y="1028700"/>
            <a:ext cx="10675668" cy="6365367"/>
          </a:xfrm>
          <a:custGeom>
            <a:avLst/>
            <a:gdLst/>
            <a:ahLst/>
            <a:cxnLst/>
            <a:rect r="r" b="b" t="t" l="l"/>
            <a:pathLst>
              <a:path h="6365367" w="10675668">
                <a:moveTo>
                  <a:pt x="0" y="0"/>
                </a:moveTo>
                <a:lnTo>
                  <a:pt x="10675668" y="0"/>
                </a:lnTo>
                <a:lnTo>
                  <a:pt x="10675668" y="6365367"/>
                </a:lnTo>
                <a:lnTo>
                  <a:pt x="0" y="6365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95409"/>
            <a:ext cx="5700864" cy="391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7"/>
              </a:lnSpc>
            </a:pPr>
            <a:r>
              <a:rPr lang="en-US" sz="4961" b="true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Factors Influencing Smartphone Brand Choice</a:t>
            </a:r>
          </a:p>
          <a:p>
            <a:pPr algn="l">
              <a:lnSpc>
                <a:spcPts val="7217"/>
              </a:lnSpc>
            </a:pPr>
          </a:p>
          <a:p>
            <a:pPr algn="l" marL="0" indent="0" lvl="0">
              <a:lnSpc>
                <a:spcPts val="721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7690" y="6097732"/>
            <a:ext cx="13383935" cy="388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Content: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•Performance: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•Users value speed, reliability, and smooth operation.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•Price: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•Budget-friendly options attract many users.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•Brand Reputation: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•Trust in the brand's quality and reliability is a key factor.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•Camera Quality: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•High-quality cameras are important for photo and video enthusiasts.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•Features and Design: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54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•Specific features like gaming capabilities, battery life, and sleek designs influence choices</a:t>
            </a:r>
            <a:r>
              <a:rPr lang="en-US" b="true" sz="2544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DAGXUVNuwb0</dc:identifier>
  <dcterms:modified xsi:type="dcterms:W3CDTF">2011-08-01T06:04:30Z</dcterms:modified>
  <cp:revision>1</cp:revision>
  <dc:title>FCA Project</dc:title>
</cp:coreProperties>
</file>